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0" r:id="rId6"/>
    <p:sldId id="261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578"/>
    <a:srgbClr val="F5F5F5"/>
    <a:srgbClr val="6C777F"/>
    <a:srgbClr val="364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20" d="100"/>
          <a:sy n="120" d="100"/>
        </p:scale>
        <p:origin x="66" y="1008"/>
      </p:cViewPr>
      <p:guideLst>
        <p:guide orient="horz" pos="706"/>
        <p:guide pos="5308"/>
        <p:guide pos="4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17572-B45B-46F8-BFB1-39DC23426AB1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5BD3E-4C6A-49D1-A9FE-56C30D941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8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23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7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2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50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922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03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172644"/>
            <a:ext cx="9144000" cy="3343015"/>
          </a:xfrm>
          <a:prstGeom prst="rect">
            <a:avLst/>
          </a:prstGeom>
          <a:gradFill rotWithShape="1">
            <a:gsLst>
              <a:gs pos="0">
                <a:srgbClr val="36495B"/>
              </a:gs>
              <a:gs pos="100000">
                <a:srgbClr val="F5F5F5"/>
              </a:gs>
              <a:gs pos="50000">
                <a:srgbClr val="6C777F"/>
              </a:gs>
            </a:gsLst>
            <a:lin ang="213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ver copy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92" y="0"/>
            <a:ext cx="2371344" cy="203301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740097" y="6151198"/>
            <a:ext cx="16373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i="0" dirty="0" err="1" smtClean="0">
                <a:solidFill>
                  <a:srgbClr val="737578"/>
                </a:solidFill>
                <a:latin typeface="Arial"/>
                <a:cs typeface="Arial"/>
              </a:rPr>
              <a:t>www.oeclaw.co.uk</a:t>
            </a:r>
            <a:endParaRPr lang="en-US" sz="1300" b="1" i="0" dirty="0">
              <a:solidFill>
                <a:srgbClr val="737578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936221" y="20543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OEC new montage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97" y="-11712"/>
            <a:ext cx="5081416" cy="6138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72644"/>
            <a:ext cx="4062660" cy="3343015"/>
          </a:xfrm>
        </p:spPr>
        <p:txBody>
          <a:bodyPr anchor="ctr" anchorCtr="0">
            <a:normAutofit/>
          </a:bodyPr>
          <a:lstStyle>
            <a:lvl1pPr algn="ctr">
              <a:defRPr sz="280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0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56825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41996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9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97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98" y="1600200"/>
            <a:ext cx="38637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1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91AC7-04AE-7E43-94BA-43D99378D772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3EA098-B214-0543-A3F3-B8376FD2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0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91AC7-04AE-7E43-94BA-43D99378D772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3EA098-B214-0543-A3F3-B8376FD2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6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33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485140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9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3EA098-B214-0543-A3F3-B8376FD2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4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098" y="262188"/>
            <a:ext cx="5550020" cy="9766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098" y="1600200"/>
            <a:ext cx="77943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88754" y="6235142"/>
            <a:ext cx="16373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i="0" dirty="0" err="1" smtClean="0">
                <a:solidFill>
                  <a:srgbClr val="737578"/>
                </a:solidFill>
                <a:latin typeface="Arial"/>
                <a:cs typeface="Arial"/>
              </a:rPr>
              <a:t>www.oeclaw.co.uk</a:t>
            </a:r>
            <a:endParaRPr lang="en-US" sz="1300" b="1" i="0" dirty="0">
              <a:solidFill>
                <a:srgbClr val="737578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25488" y="6126163"/>
            <a:ext cx="7700962" cy="0"/>
          </a:xfrm>
          <a:prstGeom prst="line">
            <a:avLst/>
          </a:prstGeom>
          <a:ln w="6350">
            <a:solidFill>
              <a:srgbClr val="7375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over copy_Logo.png"/>
          <p:cNvPicPr>
            <a:picLocks noChangeAspect="1"/>
          </p:cNvPicPr>
          <p:nvPr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92" y="-43329"/>
            <a:ext cx="1623840" cy="13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rgbClr val="737578"/>
        </a:buClr>
        <a:buSzPct val="120000"/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447675" indent="-266700" algn="l" defTabSz="457200" rtl="0" eaLnBrk="1" latinLnBrk="0" hangingPunct="1">
        <a:spcBef>
          <a:spcPct val="20000"/>
        </a:spcBef>
        <a:buClr>
          <a:srgbClr val="737578"/>
        </a:buClr>
        <a:buSzPct val="120000"/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628650" indent="-180975" algn="l" defTabSz="457200" rtl="0" eaLnBrk="1" latinLnBrk="0" hangingPunct="1">
        <a:spcBef>
          <a:spcPct val="20000"/>
        </a:spcBef>
        <a:buClr>
          <a:srgbClr val="737578"/>
        </a:buClr>
        <a:buSzPct val="120000"/>
        <a:buFont typeface="Arial"/>
        <a:buChar char="•"/>
        <a:tabLst>
          <a:tab pos="62865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896938" indent="-268288" algn="l" defTabSz="457200" rtl="0" eaLnBrk="1" latinLnBrk="0" hangingPunct="1">
        <a:spcBef>
          <a:spcPct val="20000"/>
        </a:spcBef>
        <a:buClr>
          <a:srgbClr val="737578"/>
        </a:buClr>
        <a:buSzPct val="120000"/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160463" indent="-263525" algn="l" defTabSz="457200" rtl="0" eaLnBrk="1" latinLnBrk="0" hangingPunct="1">
        <a:spcBef>
          <a:spcPct val="20000"/>
        </a:spcBef>
        <a:buClr>
          <a:srgbClr val="737578"/>
        </a:buClr>
        <a:buSzPct val="120000"/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Recent developments and current issues in the law of unjust </a:t>
            </a:r>
            <a:r>
              <a:rPr lang="en-GB" dirty="0" smtClean="0"/>
              <a:t>enrichment</a:t>
            </a:r>
            <a:br>
              <a:rPr lang="en-GB" dirty="0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z="1800" smtClean="0"/>
              <a:t>Laurence Rabinowitz</a:t>
            </a:r>
            <a:r>
              <a:rPr lang="en-GB" sz="1800" dirty="0" smtClean="0"/>
              <a:t> QC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800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The </a:t>
            </a:r>
            <a:r>
              <a:rPr lang="en-GB" sz="2000" dirty="0"/>
              <a:t>simple structure of the law of unjust enrichment – a review and reminder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Some </a:t>
            </a:r>
            <a:r>
              <a:rPr lang="en-GB" sz="2000" dirty="0"/>
              <a:t>recent developments – problem areas and controversies</a:t>
            </a:r>
            <a:r>
              <a:rPr lang="en-GB" sz="2000" dirty="0" smtClean="0"/>
              <a:t>: </a:t>
            </a:r>
          </a:p>
          <a:p>
            <a:pPr lvl="1"/>
            <a:r>
              <a:rPr lang="en-GB" sz="2000" dirty="0" smtClean="0"/>
              <a:t>Third </a:t>
            </a:r>
            <a:r>
              <a:rPr lang="en-GB" sz="2000" dirty="0"/>
              <a:t>party claims – indirect </a:t>
            </a:r>
            <a:r>
              <a:rPr lang="en-GB" sz="2000" dirty="0" smtClean="0"/>
              <a:t>receipt </a:t>
            </a:r>
          </a:p>
          <a:p>
            <a:pPr lvl="1"/>
            <a:r>
              <a:rPr lang="en-GB" sz="2000" dirty="0" smtClean="0"/>
              <a:t>The </a:t>
            </a:r>
            <a:r>
              <a:rPr lang="en-GB" sz="2000" dirty="0"/>
              <a:t>problem of measuring the enrichment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0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The basic structure of claims in unjust enrichment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four core questions that determine whether there is a claim in unjust </a:t>
            </a:r>
            <a:r>
              <a:rPr lang="en-GB" dirty="0" smtClean="0"/>
              <a:t>enrichment:</a:t>
            </a:r>
          </a:p>
          <a:p>
            <a:pPr lvl="1"/>
            <a:r>
              <a:rPr lang="en-GB" dirty="0" smtClean="0"/>
              <a:t>Whether </a:t>
            </a:r>
            <a:r>
              <a:rPr lang="en-GB" dirty="0"/>
              <a:t>the defendant had been enriched</a:t>
            </a:r>
            <a:r>
              <a:rPr lang="en-GB" dirty="0" smtClean="0"/>
              <a:t>; </a:t>
            </a:r>
          </a:p>
          <a:p>
            <a:pPr lvl="1"/>
            <a:r>
              <a:rPr lang="en-GB" dirty="0" smtClean="0"/>
              <a:t>Whether </a:t>
            </a:r>
            <a:r>
              <a:rPr lang="en-GB" dirty="0"/>
              <a:t>the enrichment was at the claimant’s expense</a:t>
            </a:r>
            <a:r>
              <a:rPr lang="en-GB" dirty="0" smtClean="0"/>
              <a:t>; </a:t>
            </a:r>
          </a:p>
          <a:p>
            <a:pPr lvl="1"/>
            <a:r>
              <a:rPr lang="en-GB" dirty="0" smtClean="0"/>
              <a:t>Whether </a:t>
            </a:r>
            <a:r>
              <a:rPr lang="en-GB" dirty="0"/>
              <a:t>the enrichment was unjust</a:t>
            </a:r>
            <a:r>
              <a:rPr lang="en-GB" dirty="0" smtClean="0"/>
              <a:t>; </a:t>
            </a:r>
          </a:p>
          <a:p>
            <a:pPr lvl="1"/>
            <a:r>
              <a:rPr lang="en-GB" dirty="0" smtClean="0"/>
              <a:t>Whether </a:t>
            </a:r>
            <a:r>
              <a:rPr lang="en-GB" dirty="0"/>
              <a:t>there were any defences available to the </a:t>
            </a:r>
            <a:r>
              <a:rPr lang="en-GB" dirty="0" smtClean="0"/>
              <a:t>defendant; </a:t>
            </a:r>
          </a:p>
          <a:p>
            <a:r>
              <a:rPr lang="en-GB" dirty="0" smtClean="0"/>
              <a:t>See</a:t>
            </a:r>
            <a:r>
              <a:rPr lang="en-GB" dirty="0"/>
              <a:t>, </a:t>
            </a:r>
            <a:r>
              <a:rPr lang="en-GB" dirty="0" smtClean="0"/>
              <a:t>for example:</a:t>
            </a:r>
          </a:p>
          <a:p>
            <a:pPr lvl="1"/>
            <a:r>
              <a:rPr lang="en-GB" i="1" dirty="0" smtClean="0"/>
              <a:t>Benedetti </a:t>
            </a:r>
            <a:r>
              <a:rPr lang="en-GB" i="1" dirty="0"/>
              <a:t>v </a:t>
            </a:r>
            <a:r>
              <a:rPr lang="en-GB" i="1" dirty="0" err="1"/>
              <a:t>Sawiris</a:t>
            </a:r>
            <a:r>
              <a:rPr lang="en-GB" dirty="0"/>
              <a:t> [2014] AC 938, [10</a:t>
            </a:r>
            <a:r>
              <a:rPr lang="en-GB" dirty="0" smtClean="0"/>
              <a:t>]; </a:t>
            </a:r>
          </a:p>
          <a:p>
            <a:pPr lvl="1"/>
            <a:r>
              <a:rPr lang="en-GB" i="1" dirty="0" err="1" smtClean="0"/>
              <a:t>Banque</a:t>
            </a:r>
            <a:r>
              <a:rPr lang="en-GB" i="1" dirty="0" smtClean="0"/>
              <a:t> </a:t>
            </a:r>
            <a:r>
              <a:rPr lang="en-GB" i="1" dirty="0" err="1"/>
              <a:t>Financière</a:t>
            </a:r>
            <a:r>
              <a:rPr lang="en-GB" i="1" dirty="0"/>
              <a:t> de la </a:t>
            </a:r>
            <a:r>
              <a:rPr lang="en-GB" i="1" dirty="0" err="1"/>
              <a:t>Cité</a:t>
            </a:r>
            <a:r>
              <a:rPr lang="en-GB" i="1" dirty="0"/>
              <a:t> v </a:t>
            </a:r>
            <a:r>
              <a:rPr lang="en-GB" i="1" dirty="0" err="1"/>
              <a:t>Parc</a:t>
            </a:r>
            <a:r>
              <a:rPr lang="en-GB" i="1" dirty="0"/>
              <a:t> (Battersea) Ltd</a:t>
            </a:r>
            <a:r>
              <a:rPr lang="en-GB" dirty="0"/>
              <a:t> [1999] 1 AC 221, 227 (Lord </a:t>
            </a:r>
            <a:r>
              <a:rPr lang="en-GB" dirty="0" err="1"/>
              <a:t>Steyn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75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The basic structure of claims in unjust enrichment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 </a:t>
            </a:r>
            <a:r>
              <a:rPr lang="en-GB" dirty="0"/>
              <a:t>of the key cases: </a:t>
            </a:r>
            <a:endParaRPr lang="en-GB" dirty="0" smtClean="0"/>
          </a:p>
          <a:p>
            <a:pPr lvl="1"/>
            <a:r>
              <a:rPr lang="en-GB" i="1" dirty="0" smtClean="0"/>
              <a:t>Woolwich </a:t>
            </a:r>
            <a:r>
              <a:rPr lang="en-GB" i="1" dirty="0"/>
              <a:t>Equitable Building Society v IRC</a:t>
            </a:r>
            <a:r>
              <a:rPr lang="en-GB" dirty="0"/>
              <a:t> [1993] AC 70; </a:t>
            </a:r>
            <a:endParaRPr lang="en-GB" dirty="0" smtClean="0"/>
          </a:p>
          <a:p>
            <a:pPr lvl="1"/>
            <a:r>
              <a:rPr lang="en-GB" i="1" dirty="0" smtClean="0"/>
              <a:t>Kleinwort </a:t>
            </a:r>
            <a:r>
              <a:rPr lang="en-GB" i="1" dirty="0"/>
              <a:t>Benson v Birmingham City Council </a:t>
            </a:r>
            <a:r>
              <a:rPr lang="en-GB" dirty="0"/>
              <a:t>[1997] QB 380 </a:t>
            </a:r>
            <a:endParaRPr lang="en-GB" dirty="0" smtClean="0"/>
          </a:p>
          <a:p>
            <a:pPr lvl="1"/>
            <a:r>
              <a:rPr lang="en-GB" i="1" dirty="0" smtClean="0"/>
              <a:t>Deutsche </a:t>
            </a:r>
            <a:r>
              <a:rPr lang="en-GB" i="1" dirty="0"/>
              <a:t>Morgan Grenfell v IRC </a:t>
            </a:r>
            <a:r>
              <a:rPr lang="en-GB" dirty="0"/>
              <a:t>[2007] 1 AC 558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62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THE INDIRECT PAYEE ISSUE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issue </a:t>
            </a:r>
          </a:p>
          <a:p>
            <a:r>
              <a:rPr lang="en-GB" dirty="0" smtClean="0"/>
              <a:t>The </a:t>
            </a:r>
            <a:r>
              <a:rPr lang="en-GB" dirty="0"/>
              <a:t>recent cases</a:t>
            </a:r>
            <a:r>
              <a:rPr lang="en-GB" dirty="0" smtClean="0"/>
              <a:t>: </a:t>
            </a:r>
          </a:p>
          <a:p>
            <a:pPr lvl="1"/>
            <a:r>
              <a:rPr lang="en-GB" i="1" dirty="0" smtClean="0"/>
              <a:t>TFL </a:t>
            </a:r>
            <a:r>
              <a:rPr lang="en-GB" i="1" dirty="0"/>
              <a:t>Management Services v Lloyd’s TSB Bank plc</a:t>
            </a:r>
            <a:r>
              <a:rPr lang="en-GB" dirty="0"/>
              <a:t> [2014] 1 WLR 2006, [57] (Floyd LJ</a:t>
            </a:r>
            <a:r>
              <a:rPr lang="en-GB" dirty="0" smtClean="0"/>
              <a:t>); </a:t>
            </a:r>
          </a:p>
          <a:p>
            <a:pPr lvl="1"/>
            <a:r>
              <a:rPr lang="en-GB" i="1" dirty="0" err="1" smtClean="0"/>
              <a:t>Relfo</a:t>
            </a:r>
            <a:r>
              <a:rPr lang="en-GB" i="1" dirty="0" smtClean="0"/>
              <a:t> </a:t>
            </a:r>
            <a:r>
              <a:rPr lang="en-GB" i="1" dirty="0"/>
              <a:t>Ltd v </a:t>
            </a:r>
            <a:r>
              <a:rPr lang="en-GB" i="1" dirty="0" err="1"/>
              <a:t>Varsani</a:t>
            </a:r>
            <a:r>
              <a:rPr lang="en-GB" i="1" dirty="0"/>
              <a:t> </a:t>
            </a:r>
            <a:r>
              <a:rPr lang="en-GB" dirty="0"/>
              <a:t>(No 2) [2015] 1 BCLC 14, [96] (Arden LJ</a:t>
            </a:r>
            <a:r>
              <a:rPr lang="en-GB" dirty="0" smtClean="0"/>
              <a:t>); </a:t>
            </a:r>
          </a:p>
          <a:p>
            <a:pPr lvl="1"/>
            <a:r>
              <a:rPr lang="en-GB" i="1" dirty="0" smtClean="0"/>
              <a:t>Bank </a:t>
            </a:r>
            <a:r>
              <a:rPr lang="en-GB" i="1" dirty="0"/>
              <a:t>of Cyprus UK Ltd v </a:t>
            </a:r>
            <a:r>
              <a:rPr lang="en-GB" i="1" dirty="0" err="1"/>
              <a:t>Menelaou</a:t>
            </a:r>
            <a:r>
              <a:rPr lang="en-GB" i="1" dirty="0"/>
              <a:t> </a:t>
            </a:r>
            <a:r>
              <a:rPr lang="en-GB" dirty="0"/>
              <a:t>[2016] 2 ALL ER 913</a:t>
            </a:r>
            <a:r>
              <a:rPr lang="en-GB" dirty="0" smtClean="0"/>
              <a:t>; </a:t>
            </a:r>
          </a:p>
          <a:p>
            <a:pPr lvl="1"/>
            <a:r>
              <a:rPr lang="en-GB" i="1" dirty="0" smtClean="0"/>
              <a:t>Investment </a:t>
            </a:r>
            <a:r>
              <a:rPr lang="en-GB" i="1" dirty="0"/>
              <a:t>Trust Companies v HMRC </a:t>
            </a:r>
            <a:r>
              <a:rPr lang="en-GB" dirty="0"/>
              <a:t>[2015] EWCA </a:t>
            </a:r>
            <a:r>
              <a:rPr lang="en-GB" dirty="0" err="1"/>
              <a:t>Civ</a:t>
            </a:r>
            <a:r>
              <a:rPr lang="en-GB" dirty="0"/>
              <a:t> 82, [67] (Patten LJ) – Supreme Court appeal heard on 17–19 May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04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The enrichment – the problem of measurement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issue </a:t>
            </a:r>
          </a:p>
          <a:p>
            <a:r>
              <a:rPr lang="en-GB" dirty="0" smtClean="0"/>
              <a:t>The </a:t>
            </a:r>
            <a:r>
              <a:rPr lang="en-GB" dirty="0"/>
              <a:t>recent cases</a:t>
            </a:r>
            <a:r>
              <a:rPr lang="en-GB" dirty="0" smtClean="0"/>
              <a:t>: </a:t>
            </a:r>
          </a:p>
          <a:p>
            <a:pPr lvl="1"/>
            <a:r>
              <a:rPr lang="en-GB" i="1" dirty="0" smtClean="0"/>
              <a:t>Sempra </a:t>
            </a:r>
            <a:r>
              <a:rPr lang="en-GB" i="1" dirty="0"/>
              <a:t>Metals v IRC </a:t>
            </a:r>
            <a:r>
              <a:rPr lang="en-GB" dirty="0"/>
              <a:t>[2008] 1 AC </a:t>
            </a:r>
            <a:r>
              <a:rPr lang="en-GB" dirty="0" smtClean="0"/>
              <a:t>561; </a:t>
            </a:r>
          </a:p>
          <a:p>
            <a:pPr lvl="1"/>
            <a:r>
              <a:rPr lang="en-GB" i="1" dirty="0" smtClean="0"/>
              <a:t>Benedetti </a:t>
            </a:r>
            <a:r>
              <a:rPr lang="en-GB" i="1" dirty="0"/>
              <a:t>v </a:t>
            </a:r>
            <a:r>
              <a:rPr lang="en-GB" i="1" dirty="0" err="1"/>
              <a:t>Sawiris</a:t>
            </a:r>
            <a:r>
              <a:rPr lang="en-GB" i="1" dirty="0"/>
              <a:t> </a:t>
            </a:r>
            <a:r>
              <a:rPr lang="en-GB" dirty="0"/>
              <a:t>[2014] AC </a:t>
            </a:r>
            <a:r>
              <a:rPr lang="en-GB" dirty="0" smtClean="0"/>
              <a:t>938; </a:t>
            </a:r>
          </a:p>
          <a:p>
            <a:pPr lvl="1"/>
            <a:r>
              <a:rPr lang="en-GB" i="1" dirty="0" smtClean="0"/>
              <a:t>Littlewoods </a:t>
            </a:r>
            <a:r>
              <a:rPr lang="en-GB" i="1" dirty="0"/>
              <a:t>Retail v HMRC</a:t>
            </a:r>
            <a:r>
              <a:rPr lang="en-GB" dirty="0"/>
              <a:t> [2015] EWCA </a:t>
            </a:r>
            <a:r>
              <a:rPr lang="en-GB" dirty="0" err="1"/>
              <a:t>Civ</a:t>
            </a:r>
            <a:r>
              <a:rPr lang="en-GB" dirty="0"/>
              <a:t> 515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4984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S_TEMPLATE_ID" val=""/>
</p:tagLst>
</file>

<file path=ppt/theme/theme1.xml><?xml version="1.0" encoding="utf-8"?>
<a:theme xmlns:a="http://schemas.openxmlformats.org/drawingml/2006/main" name="5896_OEC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On-screen Show (4:3)</PresentationFormat>
  <Paragraphs>33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5896_OEC_PPT</vt:lpstr>
      <vt:lpstr>Recent developments and current issues in the law of unjust enrichment  Laurence Rabinowitz QC</vt:lpstr>
      <vt:lpstr>Outline</vt:lpstr>
      <vt:lpstr>The basic structure of claims in unjust enrichment </vt:lpstr>
      <vt:lpstr>The basic structure of claims in unjust enrichment </vt:lpstr>
      <vt:lpstr>THE INDIRECT PAYEE ISSUE</vt:lpstr>
      <vt:lpstr>The enrichment – the problem of measurement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developments and current issues in the law of unjust enrichment  Laurence Rabinowitz QC</dc:title>
  <dc:creator>jocurl</dc:creator>
  <cp:lastModifiedBy>jocurl</cp:lastModifiedBy>
  <cp:revision>1</cp:revision>
  <dcterms:modified xsi:type="dcterms:W3CDTF">2016-07-07T16:10:45Z</dcterms:modified>
</cp:coreProperties>
</file>