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4" r:id="rId4"/>
    <p:sldId id="277" r:id="rId5"/>
    <p:sldId id="257" r:id="rId6"/>
    <p:sldId id="278" r:id="rId7"/>
    <p:sldId id="258" r:id="rId8"/>
    <p:sldId id="260" r:id="rId9"/>
    <p:sldId id="262" r:id="rId10"/>
    <p:sldId id="261" r:id="rId11"/>
    <p:sldId id="263" r:id="rId12"/>
    <p:sldId id="265" r:id="rId13"/>
    <p:sldId id="266" r:id="rId14"/>
    <p:sldId id="267" r:id="rId15"/>
    <p:sldId id="269" r:id="rId16"/>
    <p:sldId id="268" r:id="rId17"/>
    <p:sldId id="271" r:id="rId18"/>
    <p:sldId id="272" r:id="rId19"/>
    <p:sldId id="273" r:id="rId20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6">
          <p15:clr>
            <a:srgbClr val="A4A3A4"/>
          </p15:clr>
        </p15:guide>
        <p15:guide id="2" pos="5308">
          <p15:clr>
            <a:srgbClr val="A4A3A4"/>
          </p15:clr>
        </p15:guide>
        <p15:guide id="3" pos="45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578"/>
    <a:srgbClr val="F5F5F5"/>
    <a:srgbClr val="6C777F"/>
    <a:srgbClr val="364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680" y="168"/>
      </p:cViewPr>
      <p:guideLst>
        <p:guide orient="horz" pos="706"/>
        <p:guide pos="5308"/>
        <p:guide pos="4555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96AF1592-1924-4C33-8574-F993C06391CC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057FDC87-67BC-4649-86DE-D39C88D31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C87-67BC-4649-86DE-D39C88D314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8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172644"/>
            <a:ext cx="9144000" cy="3343015"/>
          </a:xfrm>
          <a:prstGeom prst="rect">
            <a:avLst/>
          </a:prstGeom>
          <a:gradFill rotWithShape="1">
            <a:gsLst>
              <a:gs pos="0">
                <a:srgbClr val="36495B"/>
              </a:gs>
              <a:gs pos="100000">
                <a:srgbClr val="F5F5F5"/>
              </a:gs>
              <a:gs pos="50000">
                <a:srgbClr val="6C777F"/>
              </a:gs>
            </a:gsLst>
            <a:lin ang="213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ver copy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2" y="0"/>
            <a:ext cx="2371344" cy="203301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740097" y="6151198"/>
            <a:ext cx="16373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0" dirty="0" err="1">
                <a:solidFill>
                  <a:srgbClr val="737578"/>
                </a:solidFill>
                <a:latin typeface="Arial"/>
                <a:cs typeface="Arial"/>
              </a:rPr>
              <a:t>www.oeclaw.co.uk</a:t>
            </a:r>
            <a:endParaRPr lang="en-US" sz="1300" b="1" i="0" dirty="0">
              <a:solidFill>
                <a:srgbClr val="737578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936221" y="2054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OEC new montage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97" y="-11712"/>
            <a:ext cx="5081416" cy="6138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2644"/>
            <a:ext cx="4062660" cy="3343015"/>
          </a:xfrm>
        </p:spPr>
        <p:txBody>
          <a:bodyPr anchor="ctr" anchorCtr="0">
            <a:normAutofit/>
          </a:bodyPr>
          <a:lstStyle>
            <a:lvl1pPr algn="ctr">
              <a:defRPr sz="28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56825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199625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9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98" y="1600200"/>
            <a:ext cx="38637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91AC7-04AE-7E43-94BA-43D99378D77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EA098-B214-0543-A3F3-B8376FD2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91AC7-04AE-7E43-94BA-43D99378D772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EA098-B214-0543-A3F3-B8376FD2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33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485140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9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EA098-B214-0543-A3F3-B8376FD2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98" y="262188"/>
            <a:ext cx="5550020" cy="97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098" y="1600200"/>
            <a:ext cx="77943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8754" y="6235142"/>
            <a:ext cx="16373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i="0" dirty="0" err="1">
                <a:solidFill>
                  <a:srgbClr val="737578"/>
                </a:solidFill>
                <a:latin typeface="Arial"/>
                <a:cs typeface="Arial"/>
              </a:rPr>
              <a:t>www.oeclaw.co.uk</a:t>
            </a:r>
            <a:endParaRPr lang="en-US" sz="1300" b="1" i="0" dirty="0">
              <a:solidFill>
                <a:srgbClr val="737578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5488" y="6126163"/>
            <a:ext cx="7700962" cy="0"/>
          </a:xfrm>
          <a:prstGeom prst="line">
            <a:avLst/>
          </a:prstGeom>
          <a:ln w="6350">
            <a:solidFill>
              <a:srgbClr val="7375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ver copy_Logo.png"/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2" y="-43329"/>
            <a:ext cx="1623840" cy="13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447675" indent="-266700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628650" indent="-180975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•"/>
        <a:tabLst>
          <a:tab pos="62865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160463" indent="-263525" algn="l" defTabSz="457200" rtl="0" eaLnBrk="1" latinLnBrk="0" hangingPunct="1">
        <a:spcBef>
          <a:spcPct val="20000"/>
        </a:spcBef>
        <a:buClr>
          <a:srgbClr val="737578"/>
        </a:buClr>
        <a:buSzPct val="120000"/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6844"/>
            <a:ext cx="4062660" cy="3528815"/>
          </a:xfrm>
        </p:spPr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3100" dirty="0"/>
              <a:t>Termination of contract</a:t>
            </a: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r>
              <a:rPr lang="en-US" sz="3100" dirty="0" err="1"/>
              <a:t>michael</a:t>
            </a:r>
            <a:r>
              <a:rPr lang="en-US" sz="3100" dirty="0"/>
              <a:t> </a:t>
            </a:r>
            <a:r>
              <a:rPr lang="en-US" sz="3100" dirty="0" err="1"/>
              <a:t>fealy</a:t>
            </a:r>
            <a:r>
              <a:rPr lang="en-US" sz="3100" dirty="0"/>
              <a:t> qc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800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Breach of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Certainty achieved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But contract may be terminated regardless of gravity of breach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Whether term is a “condition” is a matter of construction, with the court leaning against construing a term as a “condition”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“Time of performance is of the essence”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Sale of Goods Act 1979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472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Anticipatory breach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GB" sz="2400" dirty="0"/>
              <a:t>Renunciation</a:t>
            </a:r>
          </a:p>
          <a:p>
            <a:pPr lvl="1"/>
            <a:r>
              <a:rPr lang="en-GB" sz="2400" dirty="0"/>
              <a:t>Has a party evinced an intention not to perform the contract</a:t>
            </a:r>
          </a:p>
          <a:p>
            <a:pPr lvl="1"/>
            <a:r>
              <a:rPr lang="en-GB" sz="2400" dirty="0"/>
              <a:t>Clear and absolute refusal</a:t>
            </a:r>
          </a:p>
          <a:p>
            <a:pPr lvl="1"/>
            <a:r>
              <a:rPr lang="en-GB" sz="2400" dirty="0"/>
              <a:t>If carried out would justify termination</a:t>
            </a:r>
          </a:p>
          <a:p>
            <a:pPr lvl="1"/>
            <a:endParaRPr lang="en-GB" sz="2400" dirty="0"/>
          </a:p>
          <a:p>
            <a:r>
              <a:rPr lang="en-GB" sz="2400" dirty="0"/>
              <a:t>By party’s own act or omission is it “wholly and finally disabled” from performing?</a:t>
            </a:r>
          </a:p>
          <a:p>
            <a:endParaRPr lang="en-GB" sz="2400" dirty="0"/>
          </a:p>
          <a:p>
            <a:r>
              <a:rPr lang="en-GB" sz="2400" dirty="0"/>
              <a:t>Wrongful termination notice</a:t>
            </a:r>
          </a:p>
          <a:p>
            <a:pPr lvl="1"/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091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Express termination clause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GB" sz="2400" dirty="0"/>
              <a:t>Express provision permitting termination </a:t>
            </a:r>
          </a:p>
          <a:p>
            <a:pPr lvl="1"/>
            <a:r>
              <a:rPr lang="en-GB" sz="2400" dirty="0"/>
              <a:t>“material breach”</a:t>
            </a:r>
          </a:p>
          <a:p>
            <a:pPr lvl="1"/>
            <a:r>
              <a:rPr lang="en-GB" sz="2400" dirty="0"/>
              <a:t>“substantial breach”</a:t>
            </a:r>
          </a:p>
          <a:p>
            <a:pPr lvl="1"/>
            <a:r>
              <a:rPr lang="en-GB" sz="2400" dirty="0"/>
              <a:t>Event other than breach, </a:t>
            </a:r>
            <a:r>
              <a:rPr lang="en-GB" sz="2400" dirty="0" err="1"/>
              <a:t>eg</a:t>
            </a:r>
            <a:r>
              <a:rPr lang="en-GB" sz="2400" dirty="0"/>
              <a:t> insolvency (but see s.233B of the Insolvency Act 1986)</a:t>
            </a:r>
          </a:p>
          <a:p>
            <a:pPr lvl="1"/>
            <a:endParaRPr lang="en-GB" sz="2400" dirty="0"/>
          </a:p>
          <a:p>
            <a:r>
              <a:rPr lang="en-GB" sz="2400" dirty="0"/>
              <a:t>May permit termination where no right of termination at common law</a:t>
            </a:r>
          </a:p>
          <a:p>
            <a:pPr marL="180975" lvl="1" indent="0">
              <a:buNone/>
            </a:pPr>
            <a:endParaRPr lang="en-GB" sz="2400" dirty="0"/>
          </a:p>
          <a:p>
            <a:r>
              <a:rPr lang="en-GB" sz="2400" dirty="0"/>
              <a:t>Effect of exercise is to release parties from future performance</a:t>
            </a:r>
          </a:p>
        </p:txBody>
      </p:sp>
    </p:spTree>
    <p:extLst>
      <p:ext uri="{BB962C8B-B14F-4D97-AF65-F5344CB8AC3E}">
        <p14:creationId xmlns:p14="http://schemas.microsoft.com/office/powerpoint/2010/main" val="307189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 of bargain damages?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GB" sz="2400" dirty="0"/>
              <a:t>Damages for past breach recoverable</a:t>
            </a:r>
          </a:p>
          <a:p>
            <a:endParaRPr lang="en-GB" sz="2400" dirty="0"/>
          </a:p>
          <a:p>
            <a:r>
              <a:rPr lang="en-GB" sz="2400" dirty="0"/>
              <a:t>Loss of bargain damages </a:t>
            </a:r>
            <a:r>
              <a:rPr lang="en-GB" sz="2400" u="sng" dirty="0"/>
              <a:t>not</a:t>
            </a:r>
            <a:r>
              <a:rPr lang="en-GB" sz="2400" dirty="0"/>
              <a:t> recoverable unless the contract has also been terminated for breach at common law</a:t>
            </a:r>
          </a:p>
          <a:p>
            <a:endParaRPr lang="en-GB" sz="2400" dirty="0"/>
          </a:p>
          <a:p>
            <a:pPr lvl="1"/>
            <a:r>
              <a:rPr lang="en-GB" sz="2400" u="sng" dirty="0"/>
              <a:t>Financings Limited v </a:t>
            </a:r>
            <a:r>
              <a:rPr lang="en-GB" sz="2400" u="sng" dirty="0" err="1"/>
              <a:t>Baldock</a:t>
            </a:r>
            <a:r>
              <a:rPr lang="en-GB" sz="2400" dirty="0"/>
              <a:t> [1963] 2 QB 104</a:t>
            </a:r>
          </a:p>
          <a:p>
            <a:pPr lvl="1"/>
            <a:r>
              <a:rPr lang="en-GB" sz="2400" u="sng" dirty="0"/>
              <a:t>Lombard North Central v Butterworth</a:t>
            </a:r>
            <a:r>
              <a:rPr lang="en-GB" sz="2400" dirty="0"/>
              <a:t> [1987] 1 QB 527 </a:t>
            </a:r>
          </a:p>
        </p:txBody>
      </p:sp>
    </p:spTree>
    <p:extLst>
      <p:ext uri="{BB962C8B-B14F-4D97-AF65-F5344CB8AC3E}">
        <p14:creationId xmlns:p14="http://schemas.microsoft.com/office/powerpoint/2010/main" val="381459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Claiming loss of bargain damages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Has right to terminate at common law been excluded by express termination clause?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Exercising the express termination clause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Contractual requirements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Clear and unambiguous notice of termination must be given so that a reasonable recipient is in no reasonable doubt that a contractual right of termination is being exercised.</a:t>
            </a:r>
          </a:p>
          <a:p>
            <a:pPr>
              <a:spcAft>
                <a:spcPts val="1200"/>
              </a:spcAft>
            </a:pPr>
            <a:r>
              <a:rPr lang="en-GB" sz="2400" u="sng" dirty="0" err="1"/>
              <a:t>Geys</a:t>
            </a:r>
            <a:r>
              <a:rPr lang="en-GB" sz="2400" u="sng" dirty="0"/>
              <a:t> v </a:t>
            </a:r>
            <a:r>
              <a:rPr lang="en-GB" sz="2400" u="sng" dirty="0" err="1"/>
              <a:t>Societe</a:t>
            </a:r>
            <a:r>
              <a:rPr lang="en-GB" sz="2400" u="sng" dirty="0"/>
              <a:t> </a:t>
            </a:r>
            <a:r>
              <a:rPr lang="en-GB" sz="2400" u="sng" dirty="0" err="1"/>
              <a:t>Generale</a:t>
            </a:r>
            <a:r>
              <a:rPr lang="en-GB" sz="2400" dirty="0"/>
              <a:t> [2013] 1 AC 523 at 546 to 547</a:t>
            </a:r>
          </a:p>
        </p:txBody>
      </p:sp>
    </p:spTree>
    <p:extLst>
      <p:ext uri="{BB962C8B-B14F-4D97-AF65-F5344CB8AC3E}">
        <p14:creationId xmlns:p14="http://schemas.microsoft.com/office/powerpoint/2010/main" val="406952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Termination at common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98" y="1600200"/>
            <a:ext cx="7826102" cy="4533900"/>
          </a:xfrm>
        </p:spPr>
        <p:txBody>
          <a:bodyPr anchor="ctr"/>
          <a:lstStyle/>
          <a:p>
            <a:pPr marL="0" indent="0">
              <a:buNone/>
            </a:pPr>
            <a:endParaRPr lang="en-GB" sz="2600" dirty="0"/>
          </a:p>
          <a:p>
            <a:pPr lvl="1"/>
            <a:r>
              <a:rPr lang="en-GB" sz="2600" dirty="0"/>
              <a:t>Communication or conduct “</a:t>
            </a:r>
            <a:r>
              <a:rPr lang="en-GB" sz="2600" i="1" dirty="0"/>
              <a:t>clearly and unequivocally conveys to repudiating party that aggrieved party is treated the contract as at an end</a:t>
            </a:r>
            <a:r>
              <a:rPr lang="en-GB" sz="2600" dirty="0"/>
              <a:t>.” </a:t>
            </a:r>
          </a:p>
          <a:p>
            <a:pPr lvl="1"/>
            <a:endParaRPr lang="en-GB" sz="2600" dirty="0"/>
          </a:p>
          <a:p>
            <a:pPr marL="180975" lvl="1" indent="0">
              <a:buNone/>
            </a:pPr>
            <a:r>
              <a:rPr lang="en-GB" sz="2600" u="sng" dirty="0"/>
              <a:t>Vitol v </a:t>
            </a:r>
            <a:r>
              <a:rPr lang="en-GB" sz="2600" u="sng" dirty="0" err="1"/>
              <a:t>Norelf</a:t>
            </a:r>
            <a:r>
              <a:rPr lang="en-GB" sz="2600" dirty="0"/>
              <a:t> [1996] AC 800 at 810.</a:t>
            </a:r>
          </a:p>
          <a:p>
            <a:pPr marL="180975" lvl="1" indent="0">
              <a:buNone/>
            </a:pP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91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Claiming loss of bargain damages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GB" sz="2600" dirty="0"/>
          </a:p>
          <a:p>
            <a:pPr lvl="1"/>
            <a:endParaRPr lang="en-GB" sz="2600" dirty="0"/>
          </a:p>
          <a:p>
            <a:pPr marL="180975" lvl="1" indent="0">
              <a:buNone/>
            </a:pPr>
            <a:r>
              <a:rPr lang="en-GB" sz="2600" dirty="0"/>
              <a:t>Overlapping termination rights</a:t>
            </a:r>
          </a:p>
          <a:p>
            <a:pPr lvl="1"/>
            <a:endParaRPr lang="en-GB" sz="2600" dirty="0"/>
          </a:p>
          <a:p>
            <a:pPr lvl="1"/>
            <a:r>
              <a:rPr lang="en-GB" sz="2600" dirty="0"/>
              <a:t>Termination permitted under express termination clause only where termination is permitted at common law, or</a:t>
            </a:r>
          </a:p>
          <a:p>
            <a:pPr lvl="1"/>
            <a:endParaRPr lang="en-GB" sz="2600" dirty="0"/>
          </a:p>
          <a:p>
            <a:pPr lvl="1"/>
            <a:r>
              <a:rPr lang="en-GB" sz="2600" dirty="0"/>
              <a:t>Express termination clause sets a lower threshold for termination than common law, but the facts justify termination under express termination clause and at common law</a:t>
            </a:r>
          </a:p>
          <a:p>
            <a:pPr marL="180975" lvl="1" indent="0">
              <a:buNone/>
            </a:pPr>
            <a:endParaRPr lang="en-GB" sz="2600" dirty="0"/>
          </a:p>
          <a:p>
            <a:pPr marL="180975" lvl="1" indent="0">
              <a:buNone/>
            </a:pPr>
            <a:endParaRPr lang="en-GB" sz="2600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7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termination paradox?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98" y="1447800"/>
            <a:ext cx="7794352" cy="4678363"/>
          </a:xfrm>
        </p:spPr>
        <p:txBody>
          <a:bodyPr anchor="ctr">
            <a:normAutofit/>
          </a:bodyPr>
          <a:lstStyle/>
          <a:p>
            <a:r>
              <a:rPr lang="en-GB" sz="2400" dirty="0"/>
              <a:t>Consequences of termination under the contract inconsistent with right to claim loss of bargain damages at common law?</a:t>
            </a:r>
          </a:p>
          <a:p>
            <a:pPr lvl="1"/>
            <a:r>
              <a:rPr lang="en-GB" sz="2400" u="sng" dirty="0" err="1"/>
              <a:t>Dalkia</a:t>
            </a:r>
            <a:r>
              <a:rPr lang="en-GB" sz="2400" u="sng" dirty="0"/>
              <a:t> Utilities Services v </a:t>
            </a:r>
            <a:r>
              <a:rPr lang="en-GB" sz="2400" u="sng" dirty="0" err="1"/>
              <a:t>Celtech</a:t>
            </a:r>
            <a:r>
              <a:rPr lang="en-GB" sz="2400" dirty="0"/>
              <a:t> [2006] 1 Lloyd’s LR 599</a:t>
            </a:r>
          </a:p>
          <a:p>
            <a:pPr lvl="1"/>
            <a:endParaRPr lang="en-GB" sz="2400" dirty="0"/>
          </a:p>
          <a:p>
            <a:r>
              <a:rPr lang="en-GB" sz="2400" dirty="0"/>
              <a:t>Termination for “material” or “substantial” breach</a:t>
            </a:r>
          </a:p>
          <a:p>
            <a:pPr lvl="1"/>
            <a:r>
              <a:rPr lang="en-GB" sz="2400" u="sng" dirty="0"/>
              <a:t>Phones 4U v EE</a:t>
            </a:r>
            <a:r>
              <a:rPr lang="en-GB" sz="2400" dirty="0"/>
              <a:t> [2018] Bus LR 574</a:t>
            </a:r>
          </a:p>
          <a:p>
            <a:pPr lvl="1"/>
            <a:r>
              <a:rPr lang="en-GB" sz="24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Newland Shipping and Forwarding Limited v Toba Trading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[2014] EWHC 661 (Comm)</a:t>
            </a:r>
            <a:endParaRPr lang="en-GB" sz="2400" dirty="0"/>
          </a:p>
          <a:p>
            <a:pPr marL="180975" lvl="1" indent="0">
              <a:buNone/>
            </a:pPr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205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GB" sz="2400" dirty="0"/>
              <a:t>Does contract provide for consequences of termination pursuant to express power?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If not, then termination letter should be expressed as accepting repudiatory breach and, in the alternative, relying on express power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Facts relied upon should be set out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4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map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sz="2400" dirty="0"/>
              <a:t>If contract does provide for consequences of termination, are they inconsistent with rights arising on termination at common law?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If inconsistent, then choice needs to be expressly made between termination under contract or at common law: only one ground should be relied upon as basis </a:t>
            </a:r>
            <a:r>
              <a:rPr lang="en-GB" sz="2400"/>
              <a:t>for termination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5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Termination of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Summary:</a:t>
            </a:r>
          </a:p>
          <a:p>
            <a:pPr lvl="3"/>
            <a:r>
              <a:rPr lang="en-GB" sz="2800" dirty="0"/>
              <a:t>What do I mean by termination of a contract?</a:t>
            </a:r>
          </a:p>
          <a:p>
            <a:pPr lvl="3"/>
            <a:r>
              <a:rPr lang="en-GB" sz="2800" dirty="0"/>
              <a:t>Termination at common law</a:t>
            </a:r>
          </a:p>
          <a:p>
            <a:pPr lvl="3"/>
            <a:r>
              <a:rPr lang="en-GB" sz="2800" dirty="0"/>
              <a:t>Express termination clauses</a:t>
            </a:r>
          </a:p>
          <a:p>
            <a:pPr lvl="3"/>
            <a:r>
              <a:rPr lang="en-GB" sz="2800" dirty="0"/>
              <a:t>Potential pitfalls in relying upon express termination clauses</a:t>
            </a:r>
          </a:p>
          <a:p>
            <a:pPr lvl="3"/>
            <a:r>
              <a:rPr lang="en-GB" sz="2800" dirty="0"/>
              <a:t>Route map</a:t>
            </a:r>
          </a:p>
        </p:txBody>
      </p:sp>
    </p:spTree>
    <p:extLst>
      <p:ext uri="{BB962C8B-B14F-4D97-AF65-F5344CB8AC3E}">
        <p14:creationId xmlns:p14="http://schemas.microsoft.com/office/powerpoint/2010/main" val="415559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 termination clause – a False Friend?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98" y="1600200"/>
            <a:ext cx="7794352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800" dirty="0"/>
              <a:t>“A party may terminate the contract by written notice where the other party is in material breach”</a:t>
            </a:r>
          </a:p>
          <a:p>
            <a:pPr marL="0" indent="0">
              <a:buNone/>
            </a:pPr>
            <a:endParaRPr lang="en-GB" sz="2800" dirty="0"/>
          </a:p>
          <a:p>
            <a:pPr lvl="1"/>
            <a:r>
              <a:rPr lang="en-GB" sz="2800" dirty="0"/>
              <a:t>Is there a right to claim “loss of bargain” damages?</a:t>
            </a:r>
          </a:p>
          <a:p>
            <a:pPr lvl="1"/>
            <a:r>
              <a:rPr lang="en-GB" sz="2800" dirty="0"/>
              <a:t>How to exercise this right?</a:t>
            </a:r>
          </a:p>
          <a:p>
            <a:pPr lvl="1"/>
            <a:r>
              <a:rPr lang="en-GB" sz="2800" dirty="0"/>
              <a:t>Unintended consequences of exercise</a:t>
            </a:r>
          </a:p>
        </p:txBody>
      </p:sp>
    </p:spTree>
    <p:extLst>
      <p:ext uri="{BB962C8B-B14F-4D97-AF65-F5344CB8AC3E}">
        <p14:creationId xmlns:p14="http://schemas.microsoft.com/office/powerpoint/2010/main" val="388921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I mean by termination of contract?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contract is terminated when one party elects to exercise a right to bring the contract to an end</a:t>
            </a:r>
          </a:p>
          <a:p>
            <a:endParaRPr lang="en-GB" sz="2800" dirty="0"/>
          </a:p>
          <a:p>
            <a:r>
              <a:rPr lang="en-GB" sz="2800" dirty="0"/>
              <a:t>That right arises:</a:t>
            </a:r>
          </a:p>
          <a:p>
            <a:pPr lvl="3"/>
            <a:r>
              <a:rPr lang="en-GB" sz="2800" dirty="0"/>
              <a:t>(</a:t>
            </a:r>
            <a:r>
              <a:rPr lang="en-GB" sz="2800" dirty="0" err="1"/>
              <a:t>i</a:t>
            </a:r>
            <a:r>
              <a:rPr lang="en-GB" sz="2800" dirty="0"/>
              <a:t>) at common law or</a:t>
            </a:r>
          </a:p>
          <a:p>
            <a:pPr lvl="3"/>
            <a:endParaRPr lang="en-GB" sz="2800" dirty="0"/>
          </a:p>
          <a:p>
            <a:pPr lvl="3"/>
            <a:r>
              <a:rPr lang="en-GB" sz="2800" dirty="0"/>
              <a:t>(ii) by the express terms of the contract</a:t>
            </a:r>
          </a:p>
        </p:txBody>
      </p:sp>
    </p:spTree>
    <p:extLst>
      <p:ext uri="{BB962C8B-B14F-4D97-AF65-F5344CB8AC3E}">
        <p14:creationId xmlns:p14="http://schemas.microsoft.com/office/powerpoint/2010/main" val="82770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termination</a:t>
            </a:r>
            <a:br>
              <a:rPr lang="en-US" dirty="0"/>
            </a:br>
            <a:endParaRPr lang="en-US" sz="2000" dirty="0">
              <a:solidFill>
                <a:srgbClr val="7375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﻿Primary obligations to be performed in the future cease to exist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Accrued rights not affected</a:t>
            </a:r>
          </a:p>
          <a:p>
            <a:endParaRPr lang="en-US" sz="2800" dirty="0"/>
          </a:p>
          <a:p>
            <a:r>
              <a:rPr lang="en-US" sz="2800" dirty="0"/>
              <a:t>At common law, innocent party entitled to claim “loss of bargain” damages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80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“Loss of bargain”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Innocent party’s remedy in damages not limited to loss caused by </a:t>
            </a:r>
            <a:r>
              <a:rPr lang="en-GB" sz="2800" u="sng" dirty="0"/>
              <a:t>breach</a:t>
            </a:r>
          </a:p>
          <a:p>
            <a:r>
              <a:rPr lang="en-GB" sz="2800" dirty="0"/>
              <a:t>Innocent party also entitled to recover damages for loss caused by </a:t>
            </a:r>
            <a:r>
              <a:rPr lang="en-GB" sz="2800" u="sng" dirty="0"/>
              <a:t>termination</a:t>
            </a:r>
          </a:p>
          <a:p>
            <a:r>
              <a:rPr lang="en-GB" sz="2800" dirty="0"/>
              <a:t>In law, that loss regarded as caused by contract breaker’s breach, not innocent party’s decision to terminate in response</a:t>
            </a:r>
          </a:p>
          <a:p>
            <a:r>
              <a:rPr lang="en-GB" sz="2800" b="1" dirty="0"/>
              <a:t>So, potentially drastic consequences for party in breach at common law</a:t>
            </a:r>
          </a:p>
        </p:txBody>
      </p:sp>
    </p:spTree>
    <p:extLst>
      <p:ext uri="{BB962C8B-B14F-4D97-AF65-F5344CB8AC3E}">
        <p14:creationId xmlns:p14="http://schemas.microsoft.com/office/powerpoint/2010/main" val="16368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Broad common themes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98" y="1340556"/>
            <a:ext cx="7794352" cy="4525963"/>
          </a:xfrm>
        </p:spPr>
        <p:txBody>
          <a:bodyPr anchor="ctr">
            <a:noAutofit/>
          </a:bodyPr>
          <a:lstStyle/>
          <a:p>
            <a:endParaRPr lang="en-US" sz="2800" dirty="0"/>
          </a:p>
          <a:p>
            <a:r>
              <a:rPr lang="en-US" sz="2800" dirty="0"/>
              <a:t>﻿</a:t>
            </a:r>
            <a:r>
              <a:rPr lang="en-US" sz="2400" dirty="0"/>
              <a:t>Judicial</a:t>
            </a:r>
            <a:r>
              <a:rPr lang="en-US" sz="2800" dirty="0"/>
              <a:t> </a:t>
            </a:r>
            <a:r>
              <a:rPr lang="en-US" sz="2400" dirty="0"/>
              <a:t>bias against termination</a:t>
            </a:r>
          </a:p>
          <a:p>
            <a:endParaRPr lang="en-US" sz="2400" dirty="0"/>
          </a:p>
          <a:p>
            <a:r>
              <a:rPr lang="en-US" sz="2400" dirty="0"/>
              <a:t>Tension between certainty and justice</a:t>
            </a:r>
          </a:p>
          <a:p>
            <a:endParaRPr lang="en-US" sz="2400" dirty="0"/>
          </a:p>
          <a:p>
            <a:r>
              <a:rPr lang="en-US" sz="2400" dirty="0"/>
              <a:t>Termination is not automatic - requires decision by the innocent party that is communicated to party in breach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041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Termination at common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Damages are primary remedy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Innocent party may terminate for breach if: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Term breached is classified as a condition, </a:t>
            </a:r>
            <a:r>
              <a:rPr lang="en-GB" sz="2400" u="sng" dirty="0"/>
              <a:t>or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Where the consequences of the breach deprives the innocent party of substantially the whole benefit that he was to received under the contract</a:t>
            </a:r>
          </a:p>
          <a:p>
            <a:pPr lvl="1">
              <a:spcAft>
                <a:spcPts val="1200"/>
              </a:spcAft>
            </a:pPr>
            <a:r>
              <a:rPr lang="en-GB" sz="2400" u="sng" dirty="0"/>
              <a:t>Grand China Shipping v Spar Shipping</a:t>
            </a:r>
            <a:r>
              <a:rPr lang="en-GB" sz="2400" dirty="0"/>
              <a:t> [2016] EWCA </a:t>
            </a:r>
            <a:r>
              <a:rPr lang="en-GB" sz="2400" dirty="0" err="1"/>
              <a:t>Civ</a:t>
            </a:r>
            <a:r>
              <a:rPr lang="en-GB" sz="2400" dirty="0"/>
              <a:t> 982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Breach “going to the root of the contract”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98" y="1238846"/>
            <a:ext cx="7794352" cy="4887318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Lack of certainty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Fact-sensitive inquiry, focused on the consequences of the breach: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prejudice suffered?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Can breach be remedied? If so, has party in breach had a reasonable opportunity to remedy? Or made an offer to remedy?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Past breaches? Or likely future breaches?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Value of defective performance?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Adequacy of damages?</a:t>
            </a:r>
          </a:p>
        </p:txBody>
      </p:sp>
    </p:spTree>
    <p:extLst>
      <p:ext uri="{BB962C8B-B14F-4D97-AF65-F5344CB8AC3E}">
        <p14:creationId xmlns:p14="http://schemas.microsoft.com/office/powerpoint/2010/main" val="466184883"/>
      </p:ext>
    </p:extLst>
  </p:cSld>
  <p:clrMapOvr>
    <a:masterClrMapping/>
  </p:clrMapOvr>
</p:sld>
</file>

<file path=ppt/theme/theme1.xml><?xml version="1.0" encoding="utf-8"?>
<a:theme xmlns:a="http://schemas.openxmlformats.org/drawingml/2006/main" name="5896_OEC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5896_OEC_PPT.potx</Template>
  <TotalTime>2440</TotalTime>
  <Words>936</Words>
  <Application>Microsoft Macintosh PowerPoint</Application>
  <PresentationFormat>On-screen Show (4:3)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5896_OEC_PPT</vt:lpstr>
      <vt:lpstr> Termination of contract   michael fealy qc </vt:lpstr>
      <vt:lpstr>Termination of contract</vt:lpstr>
      <vt:lpstr>Express termination clause – a False Friend?</vt:lpstr>
      <vt:lpstr>what do I mean by termination of contract?</vt:lpstr>
      <vt:lpstr>Effect of termination </vt:lpstr>
      <vt:lpstr>“Loss of bargain” damages</vt:lpstr>
      <vt:lpstr>Three Broad common themes </vt:lpstr>
      <vt:lpstr>Termination at common law</vt:lpstr>
      <vt:lpstr>Breach “going to the root of the contract”</vt:lpstr>
      <vt:lpstr>Breach of condition</vt:lpstr>
      <vt:lpstr>Anticipatory breach</vt:lpstr>
      <vt:lpstr>The Express termination clause  </vt:lpstr>
      <vt:lpstr>Loss of bargain damages?</vt:lpstr>
      <vt:lpstr>Claiming loss of bargain damages </vt:lpstr>
      <vt:lpstr>Termination at common law</vt:lpstr>
      <vt:lpstr>Claiming loss of bargain damages </vt:lpstr>
      <vt:lpstr>The termination paradox? </vt:lpstr>
      <vt:lpstr>Route map</vt:lpstr>
      <vt:lpstr>Route map (II)</vt:lpstr>
    </vt:vector>
  </TitlesOfParts>
  <Company>Sears Davies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Newman</dc:creator>
  <cp:lastModifiedBy>Emma Hill</cp:lastModifiedBy>
  <cp:revision>44</cp:revision>
  <cp:lastPrinted>2022-05-19T09:58:24Z</cp:lastPrinted>
  <dcterms:created xsi:type="dcterms:W3CDTF">2014-11-18T15:16:56Z</dcterms:created>
  <dcterms:modified xsi:type="dcterms:W3CDTF">2022-06-17T12:08:58Z</dcterms:modified>
</cp:coreProperties>
</file>